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  <p:sldId id="267" r:id="rId13"/>
    <p:sldId id="268" r:id="rId14"/>
    <p:sldId id="272" r:id="rId15"/>
    <p:sldId id="273" r:id="rId16"/>
    <p:sldId id="274" r:id="rId17"/>
    <p:sldId id="275" r:id="rId18"/>
    <p:sldId id="269" r:id="rId19"/>
    <p:sldId id="270" r:id="rId20"/>
    <p:sldId id="27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68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8/2/2017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bu.ac.th/web/content.php?content=4400000359" TargetMode="External"/><Relationship Id="rId2" Type="http://schemas.openxmlformats.org/officeDocument/2006/relationships/hyperlink" Target="http://hrfs.person.tu.ac.th/hrtuweb/index.php?viewpage=ex_promotion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73099"/>
            <a:ext cx="11266488" cy="2984501"/>
          </a:xfrm>
        </p:spPr>
        <p:txBody>
          <a:bodyPr>
            <a:normAutofit fontScale="90000"/>
          </a:bodyPr>
          <a:lstStyle/>
          <a:p>
            <a:pPr algn="ctr"/>
            <a:r>
              <a:rPr lang="th-TH" sz="5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โครงการจัดการความรู้เพื่อนำไปสู่องค์กรแห่งการเรียนรู้ </a:t>
            </a:r>
            <a:r>
              <a:rPr lang="th-TH" sz="5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5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5300" b="1" dirty="0" smtClean="0">
                <a:solidFill>
                  <a:srgbClr val="FF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คณะ</a:t>
            </a:r>
            <a:r>
              <a:rPr lang="th-TH" sz="5300" b="1" dirty="0">
                <a:solidFill>
                  <a:srgbClr val="FF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สังคมวิทยาและมานุษยวิทยา </a:t>
            </a:r>
            <a:r>
              <a:rPr lang="th-TH" sz="5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5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5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ประจำปี</a:t>
            </a:r>
            <a:r>
              <a:rPr lang="th-TH" sz="5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งบประมาณ 2560</a:t>
            </a:r>
            <a:r>
              <a:rPr lang="en-US" dirty="0"/>
              <a:t/>
            </a:r>
            <a:br>
              <a:rPr lang="en-US" dirty="0"/>
            </a:br>
            <a:endParaRPr lang="th-T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22700"/>
            <a:ext cx="11010900" cy="30353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th-TH" sz="4400" b="1" dirty="0" smtClean="0">
                <a:solidFill>
                  <a:schemeClr val="accent1">
                    <a:lumMod val="75000"/>
                  </a:schemeClr>
                </a:solidFill>
              </a:rPr>
              <a:t>ครั้งที่ 1 แนวทาง </a:t>
            </a:r>
            <a:r>
              <a:rPr lang="th-TH" sz="4400" b="1" dirty="0">
                <a:solidFill>
                  <a:schemeClr val="accent1">
                    <a:lumMod val="75000"/>
                  </a:schemeClr>
                </a:solidFill>
              </a:rPr>
              <a:t>หลักเกณฑ์ และหนทางสู่การขอตำแหน่ง</a:t>
            </a:r>
            <a:r>
              <a:rPr lang="th-TH" sz="4400" b="1" dirty="0" smtClean="0">
                <a:solidFill>
                  <a:schemeClr val="accent1">
                    <a:lumMod val="75000"/>
                  </a:schemeClr>
                </a:solidFill>
              </a:rPr>
              <a:t>เชี่ยวชาญ</a:t>
            </a:r>
          </a:p>
          <a:p>
            <a:pPr algn="ctr"/>
            <a:r>
              <a:rPr lang="th-TH" sz="4400" b="1" dirty="0" smtClean="0">
                <a:solidFill>
                  <a:schemeClr val="accent1">
                    <a:lumMod val="75000"/>
                  </a:schemeClr>
                </a:solidFill>
              </a:rPr>
              <a:t>และ</a:t>
            </a:r>
            <a:r>
              <a:rPr lang="th-TH" sz="4400" b="1" dirty="0">
                <a:solidFill>
                  <a:schemeClr val="accent1">
                    <a:lumMod val="75000"/>
                  </a:schemeClr>
                </a:solidFill>
              </a:rPr>
              <a:t>เชี่ยวชาญพิเศษ </a:t>
            </a:r>
            <a:r>
              <a:rPr lang="th-TH" sz="4400" b="1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th-TH" sz="4400" b="1" dirty="0">
                <a:solidFill>
                  <a:schemeClr val="accent1">
                    <a:lumMod val="75000"/>
                  </a:schemeClr>
                </a:solidFill>
              </a:rPr>
              <a:t>สายสนับสนุนวิชาการ</a:t>
            </a:r>
            <a:r>
              <a:rPr lang="th-TH" sz="4400" b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algn="ctr"/>
            <a:r>
              <a:rPr lang="th-TH" sz="4400" b="1" dirty="0">
                <a:solidFill>
                  <a:schemeClr val="accent1">
                    <a:lumMod val="75000"/>
                  </a:schemeClr>
                </a:solidFill>
              </a:rPr>
              <a:t>วันศุกร์ที่ 23 มิถุนายน พ.ศ. 2560</a:t>
            </a:r>
            <a:endParaRPr lang="en-US" sz="4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th-TH" sz="4400" b="1" dirty="0">
                <a:solidFill>
                  <a:schemeClr val="accent1">
                    <a:lumMod val="75000"/>
                  </a:schemeClr>
                </a:solidFill>
              </a:rPr>
              <a:t>ณ ห้องประชุม 2 ชั้น 2 อาคารคณะสังคมวิทยาและมานุษยวิทยา มธ.ศูนย์รังสิต</a:t>
            </a:r>
            <a:endParaRPr lang="en-US" sz="4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4400" b="1" dirty="0"/>
              <a:t> </a:t>
            </a:r>
            <a:endParaRPr lang="en-US" sz="4400" dirty="0"/>
          </a:p>
          <a:p>
            <a:pPr algn="ctr"/>
            <a:endParaRPr lang="en-US" sz="4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th-TH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988" y="5360988"/>
            <a:ext cx="1497012" cy="1497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032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341032"/>
            <a:ext cx="8534400" cy="1507067"/>
          </a:xfrm>
        </p:spPr>
        <p:txBody>
          <a:bodyPr>
            <a:noAutofit/>
          </a:bodyPr>
          <a:lstStyle/>
          <a:p>
            <a:pPr algn="r"/>
            <a:r>
              <a:rPr lang="th-TH" sz="11500" b="1" dirty="0" smtClean="0"/>
              <a:t>3.วิธีคิดหาหัวข้อที่สนใจ</a:t>
            </a:r>
            <a:endParaRPr lang="th-TH" sz="11500" b="1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404812" y="149620"/>
            <a:ext cx="86883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th-TH" sz="7200" b="1" dirty="0" smtClean="0">
                <a:solidFill>
                  <a:srgbClr val="002060"/>
                </a:solidFill>
              </a:rPr>
              <a:t>ขั้นตอนการลงมือทำ</a:t>
            </a:r>
            <a:endParaRPr lang="th-TH" sz="7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09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026900" cy="8001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5500" b="1" dirty="0" smtClean="0">
                <a:sym typeface="Wingdings" panose="05000000000000000000" pitchFamily="2" charset="2"/>
              </a:rPr>
              <a:t></a:t>
            </a:r>
            <a:r>
              <a:rPr lang="th-TH" sz="5500" b="1" dirty="0" smtClean="0"/>
              <a:t>3.1 </a:t>
            </a:r>
            <a:r>
              <a:rPr lang="th-TH" sz="5500" b="1" dirty="0"/>
              <a:t>สำรวจ</a:t>
            </a:r>
            <a:r>
              <a:rPr lang="th-TH" sz="5500" b="1" dirty="0" smtClean="0"/>
              <a:t>ตนเอง </a:t>
            </a:r>
          </a:p>
          <a:p>
            <a:pPr marL="0" indent="0">
              <a:buNone/>
            </a:pPr>
            <a:r>
              <a:rPr lang="th-TH" sz="5500" b="1" dirty="0" smtClean="0"/>
              <a:t>โดยสำรวจจากความสนใจของตนเอง  งานประจำที่รับผิดชอบ</a:t>
            </a:r>
          </a:p>
          <a:p>
            <a:pPr marL="0" indent="0">
              <a:buNone/>
            </a:pPr>
            <a:r>
              <a:rPr lang="th-TH" sz="5500" b="1" dirty="0" smtClean="0">
                <a:sym typeface="Wingdings" panose="05000000000000000000" pitchFamily="2" charset="2"/>
              </a:rPr>
              <a:t></a:t>
            </a:r>
            <a:r>
              <a:rPr lang="th-TH" sz="5500" b="1" dirty="0" smtClean="0"/>
              <a:t>3.2 สำรวจจากปัญหา</a:t>
            </a:r>
          </a:p>
          <a:p>
            <a:pPr marL="0" indent="0">
              <a:buNone/>
            </a:pPr>
            <a:r>
              <a:rPr lang="th-TH" sz="5500" b="1" dirty="0" smtClean="0"/>
              <a:t>โดยสังเกตว่าปัญหาใดที่พบเป็นประจำ และสำควรได้รับการแก้ไข</a:t>
            </a:r>
          </a:p>
          <a:p>
            <a:pPr marL="0" indent="0">
              <a:buNone/>
            </a:pPr>
            <a:r>
              <a:rPr lang="th-TH" sz="5500" b="1" dirty="0" smtClean="0"/>
              <a:t> </a:t>
            </a:r>
            <a:r>
              <a:rPr lang="th-TH" sz="5500" b="1" dirty="0" smtClean="0">
                <a:sym typeface="Wingdings" panose="05000000000000000000" pitchFamily="2" charset="2"/>
              </a:rPr>
              <a:t></a:t>
            </a:r>
            <a:r>
              <a:rPr lang="th-TH" sz="5500" b="1" dirty="0" smtClean="0"/>
              <a:t>3.3 สำรวจการเข้าถึงข้อมูล</a:t>
            </a:r>
          </a:p>
          <a:p>
            <a:pPr marL="0" indent="0">
              <a:buNone/>
            </a:pPr>
            <a:r>
              <a:rPr lang="th-TH" sz="5500" b="1" dirty="0" smtClean="0"/>
              <a:t>ว่ามีข้อมูลเพียงพอและมีความเป็นไปได้ที่จะเข้าถึงข้อมูลได้</a:t>
            </a:r>
            <a:r>
              <a:rPr lang="th-TH" sz="5500" b="1" dirty="0"/>
              <a:t>	</a:t>
            </a:r>
            <a:endParaRPr lang="th-TH" sz="5500" b="1" dirty="0" smtClean="0"/>
          </a:p>
          <a:p>
            <a:pPr marL="0" indent="0">
              <a:buNone/>
            </a:pPr>
            <a:r>
              <a:rPr lang="th-TH" sz="5500" b="1" dirty="0"/>
              <a:t>	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709287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7112" y="838200"/>
            <a:ext cx="10161588" cy="47879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h-TH" sz="11500" b="1" dirty="0" smtClean="0">
                <a:solidFill>
                  <a:schemeClr val="tx1">
                    <a:lumMod val="95000"/>
                  </a:schemeClr>
                </a:solidFill>
              </a:rPr>
              <a:t>4.ขั้นตอนการลงมือเขียน</a:t>
            </a:r>
            <a:endParaRPr lang="th-TH" sz="11500" b="1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777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10783888" cy="5245100"/>
          </a:xfrm>
        </p:spPr>
        <p:txBody>
          <a:bodyPr>
            <a:noAutofit/>
          </a:bodyPr>
          <a:lstStyle/>
          <a:p>
            <a:r>
              <a:rPr lang="th-TH" sz="8000" b="1" dirty="0" smtClean="0"/>
              <a:t>4.1 ศึกษาแนวคิดที่เกี่ยวข้อง</a:t>
            </a:r>
          </a:p>
          <a:p>
            <a:r>
              <a:rPr lang="th-TH" sz="8000" b="1" dirty="0" smtClean="0"/>
              <a:t>4.2 เก็บรวบรวมข้อมูล</a:t>
            </a:r>
          </a:p>
          <a:p>
            <a:r>
              <a:rPr lang="th-TH" sz="8000" b="1" dirty="0" smtClean="0"/>
              <a:t>4.3 วิเคราะห์ข้อมูล</a:t>
            </a:r>
          </a:p>
          <a:p>
            <a:r>
              <a:rPr lang="th-TH" sz="8000" b="1" dirty="0" smtClean="0"/>
              <a:t>4.4 เรียบเรียงข้อมูลเพื่อการนำเสนอ</a:t>
            </a:r>
            <a:endParaRPr lang="th-TH" sz="8000" b="1" dirty="0"/>
          </a:p>
        </p:txBody>
      </p:sp>
    </p:spTree>
    <p:extLst>
      <p:ext uri="{BB962C8B-B14F-4D97-AF65-F5344CB8AC3E}">
        <p14:creationId xmlns:p14="http://schemas.microsoft.com/office/powerpoint/2010/main" val="17459600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" y="1524000"/>
            <a:ext cx="11785600" cy="4940300"/>
          </a:xfrm>
        </p:spPr>
        <p:txBody>
          <a:bodyPr>
            <a:normAutofit fontScale="90000"/>
          </a:bodyPr>
          <a:lstStyle/>
          <a:p>
            <a:r>
              <a:rPr lang="th-TH" sz="4900" b="1" dirty="0" smtClean="0"/>
              <a:t>หมายถึงผู้ทำวิจัย ควรศึกษาแนวทางการทำวิจัย ใน 2 ส่วน ดังต่อไปนี้</a:t>
            </a:r>
            <a:br>
              <a:rPr lang="th-TH" sz="4900" b="1" dirty="0" smtClean="0"/>
            </a:br>
            <a:r>
              <a:rPr lang="th-TH" sz="4900" b="1" dirty="0" smtClean="0"/>
              <a:t>1.ศึกษาจาก</a:t>
            </a:r>
            <a:r>
              <a:rPr lang="th-TH" sz="4900" b="1" dirty="0" smtClean="0"/>
              <a:t>งานวิจัยสถาบันที่เกี่ยวข้องกับหัวข้อที่ตนเองสนใจ</a:t>
            </a:r>
            <a:br>
              <a:rPr lang="th-TH" sz="4900" b="1" dirty="0" smtClean="0"/>
            </a:br>
            <a:r>
              <a:rPr lang="th-TH" sz="4900" b="1" dirty="0" smtClean="0"/>
              <a:t>2.ทบทวนแนวคิด ทฤษฎีที่เกี่ยวข้อง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th-TH" dirty="0" smtClean="0"/>
              <a:t/>
            </a:r>
            <a:br>
              <a:rPr lang="th-TH" dirty="0" smtClean="0"/>
            </a:br>
            <a:r>
              <a:rPr lang="th-TH" dirty="0" smtClean="0"/>
              <a:t>โดยผู้สนใจอาจหาดาวน์โหลดได้จากเว็บไซต์ของมหาวิทยาลัยต่างๆที่มีการนำเสนองานวิจัยสถาบัน หรือ การวิเคราะห์งาน  ตัวอย่างเว็บไซต์ที่หาข้อมูลได้ มีดังนี้ </a:t>
            </a:r>
            <a:br>
              <a:rPr lang="th-TH" dirty="0" smtClean="0"/>
            </a:br>
            <a:r>
              <a:rPr lang="th-TH" dirty="0" smtClean="0"/>
              <a:t> </a:t>
            </a:r>
            <a:r>
              <a:rPr lang="en-US" sz="1800" dirty="0" smtClean="0">
                <a:hlinkClick r:id="rId2"/>
              </a:rPr>
              <a:t>http://hrfs.person.tu.ac.th/hrtuweb/index.php?viewpage=ex_promotion</a:t>
            </a:r>
            <a:r>
              <a:rPr lang="th-TH" sz="1800" dirty="0" smtClean="0"/>
              <a:t/>
            </a:r>
            <a:br>
              <a:rPr lang="th-TH" sz="1800" dirty="0" smtClean="0"/>
            </a:br>
            <a:r>
              <a:rPr lang="en-US" sz="1800" dirty="0">
                <a:hlinkClick r:id="rId3"/>
              </a:rPr>
              <a:t>http://</a:t>
            </a:r>
            <a:r>
              <a:rPr lang="en-US" sz="1800" dirty="0" smtClean="0">
                <a:hlinkClick r:id="rId3"/>
              </a:rPr>
              <a:t>www.ubu.ac.th/web/content.php?content=4400000359</a:t>
            </a:r>
            <a:r>
              <a:rPr lang="th-TH" sz="1800" dirty="0" smtClean="0"/>
              <a:t/>
            </a:r>
            <a:br>
              <a:rPr lang="th-TH" sz="1800" dirty="0" smtClean="0"/>
            </a:br>
            <a:endParaRPr lang="th-TH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8612" y="495301"/>
            <a:ext cx="8599488" cy="102869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th-TH" sz="7200" b="1" dirty="0"/>
              <a:t>4.1 ศึกษาแนวคิดที่เกี่ยวข้อง</a:t>
            </a:r>
          </a:p>
          <a:p>
            <a:endParaRPr lang="th-TH" dirty="0" smtClean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746145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300" y="825500"/>
            <a:ext cx="11479212" cy="5575300"/>
          </a:xfrm>
        </p:spPr>
        <p:txBody>
          <a:bodyPr>
            <a:normAutofit fontScale="90000"/>
          </a:bodyPr>
          <a:lstStyle/>
          <a:p>
            <a:r>
              <a:rPr lang="th-TH" sz="4800" b="1" dirty="0" smtClean="0"/>
              <a:t>พิจารณาเก็บรวบรวมข้อมูล จากแหล่งต่างๆ ดังต่อไปนี้</a:t>
            </a:r>
            <a:br>
              <a:rPr lang="th-TH" sz="4800" b="1" dirty="0" smtClean="0"/>
            </a:br>
            <a:r>
              <a:rPr lang="th-TH" sz="4800" b="1" dirty="0" smtClean="0"/>
              <a:t>1.เอกสารประกอบที่เกี่ยวข้องกับงานวิจัย ซึ่งอาจจะเป็นเอกสารข้อมูลในการทำงานของตนเอง หรือ เพื่อนร่วมงานภายในหน่วยงาน</a:t>
            </a:r>
            <a:br>
              <a:rPr lang="th-TH" sz="4800" b="1" dirty="0" smtClean="0"/>
            </a:br>
            <a:r>
              <a:rPr lang="th-TH" sz="4800" b="1" dirty="0" smtClean="0"/>
              <a:t/>
            </a:r>
            <a:br>
              <a:rPr lang="th-TH" sz="4800" b="1" dirty="0" smtClean="0"/>
            </a:br>
            <a:r>
              <a:rPr lang="th-TH" sz="4800" b="1" dirty="0" smtClean="0"/>
              <a:t>2.ลงพื้นที่สัมภาษณ์กลุ่มตัวอย่าง เช่น นักศึกษา ศิษย์เก่า หรือ บุคลากรภายในหน่วยงาน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th-TH" dirty="0" smtClean="0"/>
              <a:t/>
            </a:r>
            <a:br>
              <a:rPr lang="th-TH" dirty="0" smtClean="0"/>
            </a:b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1112" y="0"/>
            <a:ext cx="6249988" cy="1473200"/>
          </a:xfrm>
        </p:spPr>
        <p:txBody>
          <a:bodyPr>
            <a:normAutofit/>
          </a:bodyPr>
          <a:lstStyle/>
          <a:p>
            <a:pPr algn="ctr"/>
            <a:r>
              <a:rPr lang="th-TH" sz="7200" b="1" dirty="0"/>
              <a:t>4.2 เก็บรวบรวมข้อมูล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7731145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500" y="977900"/>
            <a:ext cx="11404600" cy="4254500"/>
          </a:xfrm>
        </p:spPr>
        <p:txBody>
          <a:bodyPr>
            <a:normAutofit/>
          </a:bodyPr>
          <a:lstStyle/>
          <a:p>
            <a:r>
              <a:rPr lang="th-TH" sz="6600" b="1" dirty="0" smtClean="0"/>
              <a:t>คือ การสรุป ตีความข้อมูล ตามที่เก็บข้อมูลมาได้ </a:t>
            </a:r>
            <a:endParaRPr lang="th-TH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2400" y="254001"/>
            <a:ext cx="6413500" cy="1206499"/>
          </a:xfrm>
        </p:spPr>
        <p:txBody>
          <a:bodyPr>
            <a:normAutofit lnSpcReduction="10000"/>
          </a:bodyPr>
          <a:lstStyle/>
          <a:p>
            <a:r>
              <a:rPr lang="th-TH" sz="7200" b="1" dirty="0"/>
              <a:t>4.3 วิเคราะห์ข้อมูล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1823737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00" y="1625600"/>
            <a:ext cx="11849100" cy="5067300"/>
          </a:xfrm>
        </p:spPr>
        <p:txBody>
          <a:bodyPr>
            <a:normAutofit fontScale="90000"/>
          </a:bodyPr>
          <a:lstStyle/>
          <a:p>
            <a:r>
              <a:rPr lang="th-TH" sz="6000" b="1" dirty="0" smtClean="0"/>
              <a:t>การเรียบเรียงข้อมูลในการนำเสนอ เพื่อให้ง่ายต่อการเข้าใจของผู้อ่าน  อาจจะต้องใช้ทักษะในการเขียนมากพอสมควรซึ่งคนแต่ละคนอาจมีไม่เท่ากัน อย่างไรก็ตามการเขียนเป็นสิ่งที่สามารถฝึกฝนได้ ด้วยการหัดเขียนบ่อยๆ เช่น เขียนโครงการ เขียนบันทึกต่างๆ จะมีส่วนชาวยในการพัฒนาทักษะการเขียน และ การนำเสนอผลงานได้</a:t>
            </a:r>
            <a:endParaRPr lang="th-TH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1"/>
            <a:ext cx="11722100" cy="2031999"/>
          </a:xfrm>
        </p:spPr>
        <p:txBody>
          <a:bodyPr/>
          <a:lstStyle/>
          <a:p>
            <a:pPr algn="ctr"/>
            <a:r>
              <a:rPr lang="th-TH" sz="5400" b="1" dirty="0"/>
              <a:t>4.4 เรียบเรียงข้อมูลเพื่อการนำเสนอ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1658905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11355388" cy="48387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h-TH" sz="8000" b="1" dirty="0" smtClean="0">
                <a:solidFill>
                  <a:schemeClr val="tx1">
                    <a:lumMod val="95000"/>
                  </a:schemeClr>
                </a:solidFill>
              </a:rPr>
              <a:t>5.ข้อแนะนำที่ทำให้ประสบความสำเร็จในการเขียนผลงานเพื่อขอตำแหน่ง</a:t>
            </a:r>
            <a:endParaRPr lang="th-TH" sz="8000" b="1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4667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114300"/>
            <a:ext cx="12649200" cy="7315200"/>
          </a:xfrm>
        </p:spPr>
        <p:txBody>
          <a:bodyPr>
            <a:normAutofit/>
          </a:bodyPr>
          <a:lstStyle/>
          <a:p>
            <a:r>
              <a:rPr lang="th-TH" sz="4800" b="1" dirty="0" smtClean="0"/>
              <a:t>5.1 หาแรงบันดาลใจ</a:t>
            </a:r>
          </a:p>
          <a:p>
            <a:r>
              <a:rPr lang="th-TH" sz="4800" b="1" dirty="0" smtClean="0"/>
              <a:t>5.2 </a:t>
            </a:r>
            <a:r>
              <a:rPr lang="th-TH" sz="4800" b="1" dirty="0"/>
              <a:t>มีวินัยในตนเอง กำหนดเงื่อนไข</a:t>
            </a:r>
            <a:r>
              <a:rPr lang="th-TH" sz="4800" b="1" dirty="0" smtClean="0"/>
              <a:t>เวลาในการทำให้แล้วเสร็จที่ชัดเจน</a:t>
            </a:r>
          </a:p>
          <a:p>
            <a:r>
              <a:rPr lang="th-TH" sz="4800" b="1" dirty="0" smtClean="0"/>
              <a:t>5.3 หากมีเพื่อนร่วมงานทำพร้อมกันก็จะสามารถหาแรงกระตุ้นได้</a:t>
            </a:r>
          </a:p>
          <a:p>
            <a:endParaRPr lang="th-TH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825500" y="501134"/>
            <a:ext cx="6032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000" b="1" dirty="0" smtClean="0"/>
              <a:t>ข้อแนะนำต่อตัวบุคคล</a:t>
            </a:r>
            <a:endParaRPr lang="th-TH" sz="6000" b="1" dirty="0"/>
          </a:p>
        </p:txBody>
      </p:sp>
    </p:spTree>
    <p:extLst>
      <p:ext uri="{BB962C8B-B14F-4D97-AF65-F5344CB8AC3E}">
        <p14:creationId xmlns:p14="http://schemas.microsoft.com/office/powerpoint/2010/main" val="1300017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12" y="3052232"/>
            <a:ext cx="11241088" cy="1989668"/>
          </a:xfrm>
        </p:spPr>
        <p:txBody>
          <a:bodyPr>
            <a:noAutofit/>
          </a:bodyPr>
          <a:lstStyle/>
          <a:p>
            <a:pPr algn="ctr"/>
            <a:r>
              <a:rPr lang="th-TH" sz="4400" dirty="0"/>
              <a:t>ตามประเด็นยุทธศาสตร์ที่ 5 มุ่งสู่ความมั่นคง และยั่งยืน ด้วยการบริหารจัดการที่ทันสมัย อันมีความสอดคล้องกับกลยุทธ์พัฒนาการบริหารจัดการให้คล่องตัวและมีประสิทธิภาพ คณะสังคมวิทยาและมานุษยวิทยาจึงกำหนดให้มีโครงการจัดการความรู้เพื่อนำไปสู่องค์กรแห่งการเรียนรู้สำหรับบุคลากรสายสนับสนุนวิชาการขึ้น</a:t>
            </a:r>
            <a:r>
              <a:rPr lang="en-US" sz="4400" dirty="0"/>
              <a:t/>
            </a:r>
            <a:br>
              <a:rPr lang="en-US" sz="4400" dirty="0"/>
            </a:br>
            <a:endParaRPr lang="th-TH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0612" y="266701"/>
            <a:ext cx="6072188" cy="1562100"/>
          </a:xfrm>
        </p:spPr>
        <p:txBody>
          <a:bodyPr/>
          <a:lstStyle/>
          <a:p>
            <a:pPr marL="0" indent="0">
              <a:buNone/>
            </a:pPr>
            <a:r>
              <a:rPr lang="th-TH" sz="7200" b="1" dirty="0"/>
              <a:t>หลักการและเหตุผล</a:t>
            </a:r>
            <a:endParaRPr lang="en-US" sz="7200" b="1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2815661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" y="774700"/>
            <a:ext cx="11925300" cy="5537200"/>
          </a:xfrm>
        </p:spPr>
        <p:txBody>
          <a:bodyPr>
            <a:normAutofit/>
          </a:bodyPr>
          <a:lstStyle/>
          <a:p>
            <a:r>
              <a:rPr lang="th-TH" sz="5400" b="1" dirty="0" smtClean="0">
                <a:solidFill>
                  <a:srgbClr val="002060"/>
                </a:solidFill>
              </a:rPr>
              <a:t>5.4 มีอาจารย์ที่ปรึกษา หรือ พี่เลี้ยงที่ช่วยให้คำแนะนำ ให้ความเห็นได้</a:t>
            </a:r>
            <a:br>
              <a:rPr lang="th-TH" sz="5400" b="1" dirty="0" smtClean="0">
                <a:solidFill>
                  <a:srgbClr val="002060"/>
                </a:solidFill>
              </a:rPr>
            </a:br>
            <a:r>
              <a:rPr lang="th-TH" sz="5400" b="1" dirty="0" smtClean="0">
                <a:solidFill>
                  <a:srgbClr val="002060"/>
                </a:solidFill>
              </a:rPr>
              <a:t>5.5 กำหนดจำนวนเจ้าหน้าที่ที่มีตำแหน่งชำนาญการ / ชำนาญการพิเศษ ให้อยู่ใน </a:t>
            </a:r>
            <a:r>
              <a:rPr lang="en-US" sz="5400" b="1" dirty="0" smtClean="0">
                <a:solidFill>
                  <a:srgbClr val="002060"/>
                </a:solidFill>
              </a:rPr>
              <a:t>KPI </a:t>
            </a:r>
            <a:r>
              <a:rPr lang="th-TH" sz="5400" b="1" dirty="0" smtClean="0">
                <a:solidFill>
                  <a:srgbClr val="002060"/>
                </a:solidFill>
              </a:rPr>
              <a:t>ของหน่วยงาน</a:t>
            </a:r>
            <a:endParaRPr lang="th-TH" sz="5400" b="1" dirty="0">
              <a:solidFill>
                <a:srgbClr val="002060"/>
              </a:solidFill>
            </a:endParaRPr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684212" y="334602"/>
            <a:ext cx="853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th-TH" sz="6000" b="1" dirty="0" smtClean="0">
                <a:solidFill>
                  <a:schemeClr val="tx1">
                    <a:lumMod val="95000"/>
                  </a:schemeClr>
                </a:solidFill>
              </a:rPr>
              <a:t>ข้อแนะนำต่อหน่วยงาน</a:t>
            </a:r>
            <a:endParaRPr lang="th-TH" sz="6000" b="1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63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918" y="1612902"/>
            <a:ext cx="11366500" cy="4876799"/>
          </a:xfrm>
        </p:spPr>
        <p:txBody>
          <a:bodyPr>
            <a:normAutofit fontScale="90000"/>
          </a:bodyPr>
          <a:lstStyle/>
          <a:p>
            <a:r>
              <a:rPr lang="th-TH" sz="4900" b="1" dirty="0">
                <a:solidFill>
                  <a:schemeClr val="accent1">
                    <a:lumMod val="75000"/>
                  </a:schemeClr>
                </a:solidFill>
              </a:rPr>
              <a:t>1. นายวิชัย แสงดาวฉาย </a:t>
            </a:r>
            <a:r>
              <a:rPr lang="en-US" sz="49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49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th-TH" sz="4900" dirty="0"/>
              <a:t>นักวิชาการศึกษาชำนาญการพิเศษ คณะสังคมวิทยาและมานุษยวิทยา</a:t>
            </a:r>
            <a:r>
              <a:rPr lang="en-US" sz="4900" dirty="0"/>
              <a:t/>
            </a:r>
            <a:br>
              <a:rPr lang="en-US" sz="4900" dirty="0"/>
            </a:br>
            <a:r>
              <a:rPr lang="th-TH" sz="4900" b="1" dirty="0">
                <a:solidFill>
                  <a:schemeClr val="accent1">
                    <a:lumMod val="75000"/>
                  </a:schemeClr>
                </a:solidFill>
              </a:rPr>
              <a:t>2. นางกรกนก ประภาสโสภณ </a:t>
            </a:r>
            <a:r>
              <a:rPr lang="th-TH" sz="4900" dirty="0" smtClean="0"/>
              <a:t/>
            </a:r>
            <a:br>
              <a:rPr lang="th-TH" sz="4900" dirty="0" smtClean="0"/>
            </a:br>
            <a:r>
              <a:rPr lang="th-TH" sz="4900" dirty="0" smtClean="0"/>
              <a:t>นักวิชาการ</a:t>
            </a:r>
            <a:r>
              <a:rPr lang="th-TH" sz="4900" dirty="0"/>
              <a:t>ศึกษาชำนาญการพิเศษ สำนักงานทะเบียนนักศึกษา</a:t>
            </a:r>
            <a:r>
              <a:rPr lang="en-US" sz="4900" dirty="0"/>
              <a:t/>
            </a:r>
            <a:br>
              <a:rPr lang="en-US" sz="4900" dirty="0"/>
            </a:br>
            <a:r>
              <a:rPr lang="th-TH" sz="4900" b="1" dirty="0">
                <a:solidFill>
                  <a:schemeClr val="accent1">
                    <a:lumMod val="75000"/>
                  </a:schemeClr>
                </a:solidFill>
              </a:rPr>
              <a:t>3. นายสยามรัฐ  คงทอง </a:t>
            </a:r>
            <a:r>
              <a:rPr lang="th-TH" sz="4900" dirty="0" smtClean="0"/>
              <a:t/>
            </a:r>
            <a:br>
              <a:rPr lang="th-TH" sz="4900" dirty="0" smtClean="0"/>
            </a:br>
            <a:r>
              <a:rPr lang="th-TH" sz="4900" dirty="0" smtClean="0"/>
              <a:t>หัวหน้า</a:t>
            </a:r>
            <a:r>
              <a:rPr lang="th-TH" sz="4900" dirty="0"/>
              <a:t>งาน</a:t>
            </a:r>
            <a:r>
              <a:rPr lang="th-TH" sz="4900" dirty="0" smtClean="0"/>
              <a:t>มาตรฐาน</a:t>
            </a:r>
            <a:br>
              <a:rPr lang="th-TH" sz="4900" dirty="0" smtClean="0"/>
            </a:br>
            <a:r>
              <a:rPr lang="th-TH" sz="4900" dirty="0" smtClean="0"/>
              <a:t>การศึกษา</a:t>
            </a:r>
            <a:r>
              <a:rPr lang="th-TH" sz="4900" dirty="0"/>
              <a:t>และแผนงาน คณะวิศวกรรมศาสตร์</a:t>
            </a:r>
            <a:r>
              <a:rPr lang="en-US" sz="4900" dirty="0"/>
              <a:t/>
            </a:r>
            <a:br>
              <a:rPr lang="en-US" sz="4900" dirty="0"/>
            </a:br>
            <a:r>
              <a:rPr lang="th-TH" sz="4900" b="1" dirty="0">
                <a:solidFill>
                  <a:schemeClr val="accent1">
                    <a:lumMod val="75000"/>
                  </a:schemeClr>
                </a:solidFill>
              </a:rPr>
              <a:t>4. น.ส.ศรีสุข มงกุฎวิสุทธิ์ </a:t>
            </a:r>
            <a:r>
              <a:rPr lang="th-TH" sz="4900" dirty="0" smtClean="0"/>
              <a:t/>
            </a:r>
            <a:br>
              <a:rPr lang="th-TH" sz="4900" dirty="0" smtClean="0"/>
            </a:br>
            <a:r>
              <a:rPr lang="th-TH" sz="4900" dirty="0" smtClean="0"/>
              <a:t>นักวิชาการ</a:t>
            </a:r>
            <a:r>
              <a:rPr lang="th-TH" sz="4900" dirty="0"/>
              <a:t>ศึกษาชำนาญการพิเศษ วิทยาลัยพัฒนศาสตร์ ป๋วย อึ๊งภากรณ์</a:t>
            </a:r>
            <a:r>
              <a:rPr lang="en-US" dirty="0"/>
              <a:t/>
            </a:r>
            <a:br>
              <a:rPr lang="en-US" dirty="0"/>
            </a:b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3724" y="177801"/>
            <a:ext cx="6084888" cy="1422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h-TH" sz="6600" b="1" dirty="0"/>
              <a:t>วิทยากร </a:t>
            </a:r>
            <a:endParaRPr lang="th-TH" sz="6600" dirty="0"/>
          </a:p>
        </p:txBody>
      </p:sp>
    </p:spTree>
    <p:extLst>
      <p:ext uri="{BB962C8B-B14F-4D97-AF65-F5344CB8AC3E}">
        <p14:creationId xmlns:p14="http://schemas.microsoft.com/office/powerpoint/2010/main" val="4203052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712" y="1257300"/>
            <a:ext cx="11164888" cy="3801532"/>
          </a:xfrm>
        </p:spPr>
        <p:txBody>
          <a:bodyPr>
            <a:normAutofit/>
          </a:bodyPr>
          <a:lstStyle/>
          <a:p>
            <a:pPr algn="ctr"/>
            <a:r>
              <a:rPr lang="th-TH" sz="8600" b="1" dirty="0" smtClean="0"/>
              <a:t>สรุป</a:t>
            </a:r>
            <a:r>
              <a:rPr lang="th-TH" sz="8600" b="1" dirty="0"/>
              <a:t>ประเด็นในการแลกเปลี่ยน</a:t>
            </a:r>
            <a:r>
              <a:rPr lang="th-TH" sz="8600" b="1" dirty="0" smtClean="0"/>
              <a:t>เรียนรู้</a:t>
            </a:r>
            <a:endParaRPr lang="en-US" sz="8600" b="1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390016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52500"/>
            <a:ext cx="12192000" cy="46354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algn="ctr"/>
            <a:r>
              <a:rPr lang="th-TH" sz="4800" b="1" dirty="0">
                <a:solidFill>
                  <a:schemeClr val="tx1">
                    <a:lumMod val="95000"/>
                  </a:schemeClr>
                </a:solidFill>
              </a:rPr>
              <a:t>1.ทำไมพนักงานสายสนับสนุนวิชาการต้องทำผลงานเพื่อขอ</a:t>
            </a:r>
            <a:r>
              <a:rPr lang="th-TH" sz="4800" b="1" dirty="0" smtClean="0">
                <a:solidFill>
                  <a:schemeClr val="tx1">
                    <a:lumMod val="95000"/>
                  </a:schemeClr>
                </a:solidFill>
              </a:rPr>
              <a:t>ตำแหน่ง</a:t>
            </a:r>
          </a:p>
          <a:p>
            <a:pPr marL="0" indent="0" algn="ctr">
              <a:buNone/>
            </a:pPr>
            <a:r>
              <a:rPr lang="th-TH" sz="4800" b="1" dirty="0" smtClean="0">
                <a:solidFill>
                  <a:schemeClr val="tx1">
                    <a:lumMod val="95000"/>
                  </a:schemeClr>
                </a:solidFill>
              </a:rPr>
              <a:t>ชำนาญการ / ชำนาญการพิเศษ </a:t>
            </a:r>
          </a:p>
          <a:p>
            <a:pPr marL="0" indent="0" algn="ctr">
              <a:buNone/>
            </a:pPr>
            <a:r>
              <a:rPr lang="th-TH" sz="4800" b="1" dirty="0" smtClean="0">
                <a:solidFill>
                  <a:schemeClr val="tx1">
                    <a:lumMod val="95000"/>
                  </a:schemeClr>
                </a:solidFill>
              </a:rPr>
              <a:t>/เชี่ยวชาญ </a:t>
            </a:r>
            <a:r>
              <a:rPr lang="th-TH" sz="4800" b="1" dirty="0">
                <a:solidFill>
                  <a:schemeClr val="tx1">
                    <a:lumMod val="95000"/>
                  </a:schemeClr>
                </a:solidFill>
              </a:rPr>
              <a:t>/ เชี่ยวชาญ</a:t>
            </a:r>
            <a:r>
              <a:rPr lang="th-TH" sz="4800" b="1" dirty="0" smtClean="0">
                <a:solidFill>
                  <a:schemeClr val="tx1">
                    <a:lumMod val="95000"/>
                  </a:schemeClr>
                </a:solidFill>
              </a:rPr>
              <a:t>พิเศษ </a:t>
            </a:r>
            <a:r>
              <a:rPr lang="en-US" sz="4800" b="1" dirty="0" smtClean="0">
                <a:solidFill>
                  <a:schemeClr val="tx1">
                    <a:lumMod val="95000"/>
                  </a:schemeClr>
                </a:solidFill>
              </a:rPr>
              <a:t>?</a:t>
            </a:r>
            <a:endParaRPr lang="en-US" sz="4800" b="1" dirty="0">
              <a:solidFill>
                <a:schemeClr val="tx1">
                  <a:lumMod val="95000"/>
                </a:schemeClr>
              </a:solidFill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280913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912" y="711200"/>
            <a:ext cx="11037888" cy="5588000"/>
          </a:xfrm>
        </p:spPr>
        <p:txBody>
          <a:bodyPr>
            <a:normAutofit/>
          </a:bodyPr>
          <a:lstStyle/>
          <a:p>
            <a:r>
              <a:rPr lang="th-TH" sz="6000" b="1" dirty="0">
                <a:solidFill>
                  <a:srgbClr val="002060"/>
                </a:solidFill>
              </a:rPr>
              <a:t>	1.1 เพื่อความก้าวหน้าในวิชาชีพ</a:t>
            </a:r>
            <a:endParaRPr lang="en-US" sz="6000" b="1" dirty="0">
              <a:solidFill>
                <a:srgbClr val="002060"/>
              </a:solidFill>
            </a:endParaRPr>
          </a:p>
          <a:p>
            <a:r>
              <a:rPr lang="th-TH" sz="6000" b="1" dirty="0">
                <a:solidFill>
                  <a:srgbClr val="002060"/>
                </a:solidFill>
              </a:rPr>
              <a:t>	1.2 เพื่อฐานเงินเดือนที่เพิ่มมากขึ้น</a:t>
            </a:r>
            <a:endParaRPr lang="en-US" sz="6000" b="1" dirty="0">
              <a:solidFill>
                <a:srgbClr val="002060"/>
              </a:solidFill>
            </a:endParaRPr>
          </a:p>
          <a:p>
            <a:r>
              <a:rPr lang="th-TH" sz="6000" b="1" dirty="0">
                <a:solidFill>
                  <a:srgbClr val="002060"/>
                </a:solidFill>
              </a:rPr>
              <a:t>	1.3 เพื่อเผยแพร่ แบ่งปัน ผลงาน ให้กับผู้อื่น</a:t>
            </a:r>
            <a:endParaRPr lang="en-US" sz="6000" b="1" dirty="0">
              <a:solidFill>
                <a:srgbClr val="002060"/>
              </a:solidFill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483991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http://hrfs.person.tu.ac.th/hrtuweb/index.php?viewpage=progress_sup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1"/>
            <a:ext cx="9958388" cy="1955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h-TH" sz="5400" b="1" dirty="0" smtClean="0"/>
              <a:t>แหล่งข้อมูลเพิ่มเติมดูได้จากเว็บไซต์ของกองการเจ้าหน้าที่</a:t>
            </a:r>
            <a:endParaRPr lang="th-TH" sz="5400" b="1" dirty="0"/>
          </a:p>
        </p:txBody>
      </p:sp>
    </p:spTree>
    <p:extLst>
      <p:ext uri="{BB962C8B-B14F-4D97-AF65-F5344CB8AC3E}">
        <p14:creationId xmlns:p14="http://schemas.microsoft.com/office/powerpoint/2010/main" val="2147545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70465"/>
            <a:ext cx="12484100" cy="5105400"/>
          </a:xfrm>
        </p:spPr>
        <p:txBody>
          <a:bodyPr/>
          <a:lstStyle/>
          <a:p>
            <a:pPr marL="0" indent="0" algn="ctr">
              <a:buNone/>
            </a:pPr>
            <a:r>
              <a:rPr lang="th-TH" sz="5400" b="1" dirty="0">
                <a:solidFill>
                  <a:schemeClr val="tx1">
                    <a:lumMod val="95000"/>
                  </a:schemeClr>
                </a:solidFill>
              </a:rPr>
              <a:t>2.สิ่งที่ต้องเตรียมตัวก่อนขอตำแหน่งชำนาญการ / ชำนาญการพิเศษ</a:t>
            </a:r>
            <a:endParaRPr lang="en-US" sz="5400" b="1" dirty="0">
              <a:solidFill>
                <a:schemeClr val="tx1">
                  <a:lumMod val="95000"/>
                </a:schemeClr>
              </a:solidFill>
            </a:endParaRPr>
          </a:p>
          <a:p>
            <a:endParaRPr lang="th-TH" dirty="0"/>
          </a:p>
        </p:txBody>
      </p:sp>
      <p:sp>
        <p:nvSpPr>
          <p:cNvPr id="4" name="TextBox 3"/>
          <p:cNvSpPr txBox="1"/>
          <p:nvPr/>
        </p:nvSpPr>
        <p:spPr>
          <a:xfrm>
            <a:off x="127000" y="270301"/>
            <a:ext cx="5270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7200" b="1" dirty="0" smtClean="0">
                <a:solidFill>
                  <a:srgbClr val="002060"/>
                </a:solidFill>
              </a:rPr>
              <a:t>ขั้นตอนการเตรียมตัว</a:t>
            </a:r>
            <a:endParaRPr lang="th-TH" sz="7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696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228600"/>
            <a:ext cx="12306300" cy="6629400"/>
          </a:xfrm>
        </p:spPr>
        <p:txBody>
          <a:bodyPr>
            <a:normAutofit/>
          </a:bodyPr>
          <a:lstStyle/>
          <a:p>
            <a:r>
              <a:rPr lang="th-TH" sz="5400" b="1" dirty="0" smtClean="0">
                <a:solidFill>
                  <a:schemeClr val="accent1">
                    <a:lumMod val="75000"/>
                  </a:schemeClr>
                </a:solidFill>
              </a:rPr>
              <a:t>  2.1 ศึกษาระเบียบ </a:t>
            </a:r>
            <a:r>
              <a:rPr lang="th-TH" sz="5400" b="1" dirty="0">
                <a:solidFill>
                  <a:schemeClr val="accent1">
                    <a:lumMod val="75000"/>
                  </a:schemeClr>
                </a:solidFill>
              </a:rPr>
              <a:t>เกณฑ์การประเมินเข้าสู่ตำแหน่ง</a:t>
            </a:r>
            <a:endParaRPr lang="en-US" sz="5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th-TH" sz="5400" b="1" dirty="0">
                <a:solidFill>
                  <a:schemeClr val="accent1">
                    <a:lumMod val="75000"/>
                  </a:schemeClr>
                </a:solidFill>
              </a:rPr>
              <a:t>	2.2 </a:t>
            </a:r>
            <a:r>
              <a:rPr lang="th-TH" sz="5400" b="1" dirty="0" smtClean="0">
                <a:solidFill>
                  <a:schemeClr val="accent1">
                    <a:lumMod val="75000"/>
                  </a:schemeClr>
                </a:solidFill>
              </a:rPr>
              <a:t>ศึกษา ขั้นตอน กระบวนการพิ</a:t>
            </a:r>
            <a:r>
              <a:rPr lang="th-TH" sz="5400" b="1" dirty="0">
                <a:solidFill>
                  <a:schemeClr val="accent1">
                    <a:lumMod val="75000"/>
                  </a:schemeClr>
                </a:solidFill>
              </a:rPr>
              <a:t>จรณาตำแหน่ง</a:t>
            </a:r>
            <a:endParaRPr lang="en-US" sz="5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th-TH" sz="5400" b="1" dirty="0">
                <a:solidFill>
                  <a:schemeClr val="accent1">
                    <a:lumMod val="75000"/>
                  </a:schemeClr>
                </a:solidFill>
              </a:rPr>
              <a:t>	2.3 พิจารณาความถนัดของตนเอง</a:t>
            </a:r>
            <a:endParaRPr lang="en-US" sz="5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th-TH" sz="5400" b="1" dirty="0">
                <a:solidFill>
                  <a:schemeClr val="accent1">
                    <a:lumMod val="75000"/>
                  </a:schemeClr>
                </a:solidFill>
              </a:rPr>
              <a:t>	2.4 หาที่ปรึกษา หรือพี่เลี้ยง</a:t>
            </a:r>
            <a:endParaRPr lang="en-US" sz="5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th-TH" sz="5400" b="1" dirty="0">
                <a:solidFill>
                  <a:schemeClr val="accent1">
                    <a:lumMod val="75000"/>
                  </a:schemeClr>
                </a:solidFill>
              </a:rPr>
              <a:t>	2.5 มีความตั้งใจทำจริง</a:t>
            </a:r>
            <a:endParaRPr lang="en-US" sz="54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250145742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229</TotalTime>
  <Words>471</Words>
  <Application>Microsoft Office PowerPoint</Application>
  <PresentationFormat>Widescreen</PresentationFormat>
  <Paragraphs>56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Century Gothic</vt:lpstr>
      <vt:lpstr>DilleniaUPC</vt:lpstr>
      <vt:lpstr>TH SarabunPSK</vt:lpstr>
      <vt:lpstr>Wingdings</vt:lpstr>
      <vt:lpstr>Wingdings 3</vt:lpstr>
      <vt:lpstr>Slice</vt:lpstr>
      <vt:lpstr>โครงการจัดการความรู้เพื่อนำไปสู่องค์กรแห่งการเรียนรู้  คณะสังคมวิทยาและมานุษยวิทยา  ประจำปีงบประมาณ 2560 </vt:lpstr>
      <vt:lpstr>ตามประเด็นยุทธศาสตร์ที่ 5 มุ่งสู่ความมั่นคง และยั่งยืน ด้วยการบริหารจัดการที่ทันสมัย อันมีความสอดคล้องกับกลยุทธ์พัฒนาการบริหารจัดการให้คล่องตัวและมีประสิทธิภาพ คณะสังคมวิทยาและมานุษยวิทยาจึงกำหนดให้มีโครงการจัดการความรู้เพื่อนำไปสู่องค์กรแห่งการเรียนรู้สำหรับบุคลากรสายสนับสนุนวิชาการขึ้น </vt:lpstr>
      <vt:lpstr>1. นายวิชัย แสงดาวฉาย  นักวิชาการศึกษาชำนาญการพิเศษ คณะสังคมวิทยาและมานุษยวิทยา 2. นางกรกนก ประภาสโสภณ  นักวิชาการศึกษาชำนาญการพิเศษ สำนักงานทะเบียนนักศึกษา 3. นายสยามรัฐ  คงทอง  หัวหน้างานมาตรฐาน การศึกษาและแผนงาน คณะวิศวกรรมศาสตร์ 4. น.ส.ศรีสุข มงกุฎวิสุทธิ์  นักวิชาการศึกษาชำนาญการพิเศษ วิทยาลัยพัฒนศาสตร์ ป๋วย อึ๊งภากรณ์ </vt:lpstr>
      <vt:lpstr>PowerPoint Presentation</vt:lpstr>
      <vt:lpstr>PowerPoint Presentation</vt:lpstr>
      <vt:lpstr>PowerPoint Presentation</vt:lpstr>
      <vt:lpstr>http://hrfs.person.tu.ac.th/hrtuweb/index.php?viewpage=progress_sup</vt:lpstr>
      <vt:lpstr>PowerPoint Presentation</vt:lpstr>
      <vt:lpstr>PowerPoint Presentation</vt:lpstr>
      <vt:lpstr>3.วิธีคิดหาหัวข้อที่สนใจ</vt:lpstr>
      <vt:lpstr>PowerPoint Presentation</vt:lpstr>
      <vt:lpstr>PowerPoint Presentation</vt:lpstr>
      <vt:lpstr>PowerPoint Presentation</vt:lpstr>
      <vt:lpstr>หมายถึงผู้ทำวิจัย ควรศึกษาแนวทางการทำวิจัย ใน 2 ส่วน ดังต่อไปนี้ 1.ศึกษาจากงานวิจัยสถาบันที่เกี่ยวข้องกับหัวข้อที่ตนเองสนใจ 2.ทบทวนแนวคิด ทฤษฎีที่เกี่ยวข้อง  โดยผู้สนใจอาจหาดาวน์โหลดได้จากเว็บไซต์ของมหาวิทยาลัยต่างๆที่มีการนำเสนองานวิจัยสถาบัน หรือ การวิเคราะห์งาน  ตัวอย่างเว็บไซต์ที่หาข้อมูลได้ มีดังนี้   http://hrfs.person.tu.ac.th/hrtuweb/index.php?viewpage=ex_promotion http://www.ubu.ac.th/web/content.php?content=4400000359 </vt:lpstr>
      <vt:lpstr>พิจารณาเก็บรวบรวมข้อมูล จากแหล่งต่างๆ ดังต่อไปนี้ 1.เอกสารประกอบที่เกี่ยวข้องกับงานวิจัย ซึ่งอาจจะเป็นเอกสารข้อมูลในการทำงานของตนเอง หรือ เพื่อนร่วมงานภายในหน่วยงาน  2.ลงพื้นที่สัมภาษณ์กลุ่มตัวอย่าง เช่น นักศึกษา ศิษย์เก่า หรือ บุคลากรภายในหน่วยงาน  </vt:lpstr>
      <vt:lpstr>คือ การสรุป ตีความข้อมูล ตามที่เก็บข้อมูลมาได้ </vt:lpstr>
      <vt:lpstr>การเรียบเรียงข้อมูลในการนำเสนอ เพื่อให้ง่ายต่อการเข้าใจของผู้อ่าน  อาจจะต้องใช้ทักษะในการเขียนมากพอสมควรซึ่งคนแต่ละคนอาจมีไม่เท่ากัน อย่างไรก็ตามการเขียนเป็นสิ่งที่สามารถฝึกฝนได้ ด้วยการหัดเขียนบ่อยๆ เช่น เขียนโครงการ เขียนบันทึกต่างๆ จะมีส่วนชาวยในการพัฒนาทักษะการเขียน และ การนำเสนอผลงานได้</vt:lpstr>
      <vt:lpstr>PowerPoint Presentation</vt:lpstr>
      <vt:lpstr>PowerPoint Presentation</vt:lpstr>
      <vt:lpstr>5.4 มีอาจารย์ที่ปรึกษา หรือ พี่เลี้ยงที่ช่วยให้คำแนะนำ ให้ความเห็นได้ 5.5 กำหนดจำนวนเจ้าหน้าที่ที่มีตำแหน่งชำนาญการ / ชำนาญการพิเศษ ให้อยู่ใน KPI ของหน่วยงาน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โครงการจัดการความรู้เพื่อนำไปสู่องค์กรแห่งการเรียนรู้  คณะสังคมวิทยาและมานุษยวิทยา  ประจำปีงบประมาณ 2560</dc:title>
  <dc:creator>309-18</dc:creator>
  <cp:lastModifiedBy>55-35_40</cp:lastModifiedBy>
  <cp:revision>19</cp:revision>
  <dcterms:created xsi:type="dcterms:W3CDTF">2017-07-21T03:43:32Z</dcterms:created>
  <dcterms:modified xsi:type="dcterms:W3CDTF">2017-08-02T19:05:37Z</dcterms:modified>
</cp:coreProperties>
</file>